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83" r:id="rId4"/>
    <p:sldId id="284" r:id="rId5"/>
    <p:sldId id="285" r:id="rId6"/>
    <p:sldId id="287" r:id="rId7"/>
    <p:sldId id="289" r:id="rId8"/>
    <p:sldId id="290" r:id="rId9"/>
    <p:sldId id="257" r:id="rId10"/>
    <p:sldId id="278" r:id="rId11"/>
    <p:sldId id="279" r:id="rId12"/>
    <p:sldId id="291" r:id="rId13"/>
    <p:sldId id="261" r:id="rId14"/>
    <p:sldId id="262" r:id="rId15"/>
    <p:sldId id="258" r:id="rId16"/>
    <p:sldId id="259" r:id="rId17"/>
    <p:sldId id="260" r:id="rId18"/>
    <p:sldId id="263" r:id="rId19"/>
    <p:sldId id="268" r:id="rId20"/>
    <p:sldId id="265" r:id="rId21"/>
    <p:sldId id="303" r:id="rId22"/>
    <p:sldId id="304" r:id="rId23"/>
    <p:sldId id="308" r:id="rId24"/>
    <p:sldId id="309" r:id="rId25"/>
    <p:sldId id="306" r:id="rId26"/>
    <p:sldId id="300" r:id="rId27"/>
    <p:sldId id="301" r:id="rId28"/>
    <p:sldId id="294" r:id="rId29"/>
    <p:sldId id="295" r:id="rId30"/>
    <p:sldId id="296" r:id="rId31"/>
    <p:sldId id="297" r:id="rId32"/>
    <p:sldId id="310" r:id="rId33"/>
    <p:sldId id="276" r:id="rId34"/>
    <p:sldId id="30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95B4A1-AC5E-4907-9E96-D91307C22FA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308BDD-B554-4A38-BBC6-7F08B78D0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6730C-1549-4BBB-B5EB-763C55B13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3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C1E6-CECB-4C22-A6B5-EB00FE7A2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42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DB2B-FEB5-4CD2-89B3-1615920FE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40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E7E8-CCA8-4AC8-BAB8-113B9AEC3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6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651B-781A-4330-874D-4F5744E13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90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16EB-8F19-4EC8-9B23-F56731A3F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64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248C-DBDF-4708-B5BB-F107FBBCC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9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6723-A953-454B-AD9C-2A842BB07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8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7EBB-8EB4-4C52-A6DC-A66E71996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5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A875-26A5-4D00-939D-733C27BEE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92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0C21-B01D-4512-8888-0AED35BD94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94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D0DDCD-336B-470A-A4B5-34C61897A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pk1@yandex.ru" TargetMode="External"/><Relationship Id="rId2" Type="http://schemas.openxmlformats.org/officeDocument/2006/relationships/hyperlink" Target="mailto:kaf.matematika@asou-mo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/>
          </p:cNvSpPr>
          <p:nvPr/>
        </p:nvSpPr>
        <p:spPr bwMode="auto">
          <a:xfrm>
            <a:off x="381000" y="2362200"/>
            <a:ext cx="755173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МЕЖРЕГИОНАЛЬНОЙ АССОЦИАЦИИ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УЧИТЕЛЕЙ МАТЕМАТИКИ</a:t>
            </a: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81000" y="968375"/>
            <a:ext cx="6226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ВСЕРОССИЙСКИЙ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СЪЕЗД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«ШКОЛЬНОЕ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ОБРАЗОВАНИЕ»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2481761" y="6257925"/>
            <a:ext cx="4158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17–18 ноября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Новосибирск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1925638" y="4267200"/>
            <a:ext cx="7034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АЛЕКСЕЕВА ЕЛЕНА ЕВГЕНЬЕВНА,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 кафедры математических дисциплин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err="1">
                <a:latin typeface="Times New Roman" pitchFamily="18" charset="0"/>
                <a:cs typeface="Times New Roman" pitchFamily="18" charset="0"/>
              </a:rPr>
              <a:t>alekseeva.ok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@mail.ru</a:t>
            </a:r>
          </a:p>
        </p:txBody>
      </p:sp>
      <p:pic>
        <p:nvPicPr>
          <p:cNvPr id="13318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28600"/>
            <a:ext cx="280193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91851"/>
              </p:ext>
            </p:extLst>
          </p:nvPr>
        </p:nvGraphicFramePr>
        <p:xfrm>
          <a:off x="152400" y="152400"/>
          <a:ext cx="8763000" cy="6478105"/>
        </p:xfrm>
        <a:graphic>
          <a:graphicData uri="http://schemas.openxmlformats.org/drawingml/2006/table">
            <a:tbl>
              <a:tblPr/>
              <a:tblGrid>
                <a:gridCol w="1295400"/>
                <a:gridCol w="2783928"/>
                <a:gridCol w="1635672"/>
                <a:gridCol w="1143000"/>
                <a:gridCol w="1905000"/>
              </a:tblGrid>
              <a:tr h="2757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урочной и внеурочной деятельности в условиях реализации ФГОС ООО (на примере предметной области «Математика и информатика»)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математики, методисты ОО МО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январь, 2016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Староватутинский пр., д.8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конструирования урока рефлексии в условиях реализации ФГОС ООО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математики, методисты ОО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февраль, 2016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Староватутинский пр., д.8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познавательных учебных действий учащихся основной школы при обучении геометрии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математики, методисты ОО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март, 2016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Староватутинский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пр., д.8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0343A9-E93F-4033-8048-C426D684085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9159"/>
              </p:ext>
            </p:extLst>
          </p:nvPr>
        </p:nvGraphicFramePr>
        <p:xfrm>
          <a:off x="228600" y="241301"/>
          <a:ext cx="8686800" cy="6345592"/>
        </p:xfrm>
        <a:graphic>
          <a:graphicData uri="http://schemas.openxmlformats.org/drawingml/2006/table">
            <a:tbl>
              <a:tblPr/>
              <a:tblGrid>
                <a:gridCol w="2039510"/>
                <a:gridCol w="2190584"/>
                <a:gridCol w="1484906"/>
                <a:gridCol w="1219200"/>
                <a:gridCol w="1752600"/>
              </a:tblGrid>
              <a:tr h="2624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неделя математики и физики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Школьный, муниципальный, региональный этап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Предметной недели математики и физики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 физики, ОО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Март-апрель 2016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Староватутинский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пр., д.8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65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неделя для учителей математики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Региональное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мероприятие предметной недели для учителей математики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 методисты ОО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Подольский м. р.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Предметная неделя для учителей физики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Региональное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мероприятие предметной недели для учителей физики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физики, методисты  ОО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Ступинский м. р.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B2DE24-3C03-4441-B936-754CD5332F3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675" y="3352800"/>
            <a:ext cx="91440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методический семинар</a:t>
            </a:r>
          </a:p>
        </p:txBody>
      </p:sp>
      <p:pic>
        <p:nvPicPr>
          <p:cNvPr id="25603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344488" y="1600200"/>
            <a:ext cx="8288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образования Московской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«Академия социального управления»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25605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2560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B949B5-8E5B-400D-A8F6-3358F768910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3288"/>
            <a:ext cx="9144000" cy="145891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обучения математике и физике. Обобщение педагогического опыта»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22 октября 2015 года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27263"/>
            <a:ext cx="91440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МБОУ СОШ №6 г. Мытищи Московской области</a:t>
            </a:r>
          </a:p>
        </p:txBody>
      </p:sp>
      <p:grpSp>
        <p:nvGrpSpPr>
          <p:cNvPr id="26628" name="Группа 1"/>
          <p:cNvGrpSpPr>
            <a:grpSpLocks/>
          </p:cNvGrpSpPr>
          <p:nvPr/>
        </p:nvGrpSpPr>
        <p:grpSpPr bwMode="auto">
          <a:xfrm>
            <a:off x="228600" y="2760663"/>
            <a:ext cx="8720138" cy="3979862"/>
            <a:chOff x="228600" y="2760662"/>
            <a:chExt cx="8720138" cy="3980089"/>
          </a:xfrm>
        </p:grpSpPr>
        <p:pic>
          <p:nvPicPr>
            <p:cNvPr id="26634" name="Picture 11" descr="151023-2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" t="42867" r="23244" b="10158"/>
            <a:stretch>
              <a:fillRect/>
            </a:stretch>
          </p:blipFill>
          <p:spPr bwMode="auto">
            <a:xfrm>
              <a:off x="4224338" y="4687433"/>
              <a:ext cx="4724400" cy="205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2" descr="151023-2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6" r="9824" b="15500"/>
            <a:stretch>
              <a:fillRect/>
            </a:stretch>
          </p:blipFill>
          <p:spPr bwMode="auto">
            <a:xfrm>
              <a:off x="5105400" y="2760662"/>
              <a:ext cx="3236686" cy="183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3" descr="151023-2-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22" b="13156"/>
            <a:stretch>
              <a:fillRect/>
            </a:stretch>
          </p:blipFill>
          <p:spPr bwMode="auto">
            <a:xfrm>
              <a:off x="228600" y="2760662"/>
              <a:ext cx="4724400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4" descr="151023-2-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t="27733" r="9821" b="4141"/>
            <a:stretch>
              <a:fillRect/>
            </a:stretch>
          </p:blipFill>
          <p:spPr bwMode="auto">
            <a:xfrm>
              <a:off x="838200" y="4922223"/>
              <a:ext cx="3200400" cy="181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2" descr="MultiPurpo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UP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26632" name="Прямоугольник 10"/>
          <p:cNvSpPr>
            <a:spLocks noChangeArrowheads="1"/>
          </p:cNvSpPr>
          <p:nvPr/>
        </p:nvSpPr>
        <p:spPr bwMode="auto">
          <a:xfrm>
            <a:off x="539750" y="514350"/>
            <a:ext cx="828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1A5C59-2C4D-42DD-BA78-E685D89C51AD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5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96643"/>
              </p:ext>
            </p:extLst>
          </p:nvPr>
        </p:nvGraphicFramePr>
        <p:xfrm>
          <a:off x="152400" y="152400"/>
          <a:ext cx="8991600" cy="4529248"/>
        </p:xfrm>
        <a:graphic>
          <a:graphicData uri="http://schemas.openxmlformats.org/drawingml/2006/table">
            <a:tbl>
              <a:tblPr/>
              <a:tblGrid>
                <a:gridCol w="4114800"/>
                <a:gridCol w="1654810"/>
                <a:gridCol w="3221990"/>
              </a:tblGrid>
              <a:tr h="1014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Интегрированный урок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(математика + физика). Физический смысл производной. 11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Морыженкова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Е.А., учитель физики;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Овсянкина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О.А., учитель математики МБОУ СОШ № 28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2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математика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64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уравнений с переменной под знаком модуля. 9 класс.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Копусова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6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64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Доли. Дроби. 5 класс. Урок изучения нового материала.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Жаворонкина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«Лицей № 2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64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систем уравнений. 9 класс.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Ковачева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 № 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9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«Технологии интеллектуального развития детей в учебной и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внеучебной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деятельности»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Останькович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Т.Э.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74" name="Группа 1"/>
          <p:cNvGrpSpPr>
            <a:grpSpLocks/>
          </p:cNvGrpSpPr>
          <p:nvPr/>
        </p:nvGrpSpPr>
        <p:grpSpPr bwMode="auto">
          <a:xfrm>
            <a:off x="304800" y="4913313"/>
            <a:ext cx="8485188" cy="1801812"/>
            <a:chOff x="304800" y="4913880"/>
            <a:chExt cx="8484921" cy="1801812"/>
          </a:xfrm>
        </p:grpSpPr>
        <p:pic>
          <p:nvPicPr>
            <p:cNvPr id="27676" name="Picture 87" descr="151023-2-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19533" b="28848"/>
            <a:stretch>
              <a:fillRect/>
            </a:stretch>
          </p:blipFill>
          <p:spPr bwMode="auto">
            <a:xfrm>
              <a:off x="304800" y="4913880"/>
              <a:ext cx="4800600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88" descr="151023-2-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6" t="15843" r="12355" b="12134"/>
            <a:stretch>
              <a:fillRect/>
            </a:stretch>
          </p:blipFill>
          <p:spPr bwMode="auto">
            <a:xfrm>
              <a:off x="5486400" y="4913880"/>
              <a:ext cx="3303321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1B4D7E-A9AC-4F05-9622-9503DECCB1C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0843"/>
              </p:ext>
            </p:extLst>
          </p:nvPr>
        </p:nvGraphicFramePr>
        <p:xfrm>
          <a:off x="152400" y="136525"/>
          <a:ext cx="8839200" cy="3953917"/>
        </p:xfrm>
        <a:graphic>
          <a:graphicData uri="http://schemas.openxmlformats.org/drawingml/2006/table">
            <a:tbl>
              <a:tblPr/>
              <a:tblGrid>
                <a:gridCol w="5638800"/>
                <a:gridCol w="3200400"/>
              </a:tblGrid>
              <a:tr h="41992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физика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Плавление, отвердевание. Удельная теплота плавления. 8 класс.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Шакирова Е.М.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 № 25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Неравномерное движение. 7 класс. Урок изучения нового материала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Елисеева М.В.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«Гимназия № 16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Урок-практикум по решению задач на агрегатное превращение вещества. 8 класс.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Афанасьева О.В.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«Механические колебания» - решение задач повышенной сложности. 11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СокалинаА.Н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6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закон Ньютона. 9 класс.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изучения нового материала.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Ерёмин С.В.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«Лицей № 15»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697" name="Группа 1"/>
          <p:cNvGrpSpPr>
            <a:grpSpLocks/>
          </p:cNvGrpSpPr>
          <p:nvPr/>
        </p:nvGrpSpPr>
        <p:grpSpPr bwMode="auto">
          <a:xfrm>
            <a:off x="228600" y="4229100"/>
            <a:ext cx="8656638" cy="2582863"/>
            <a:chOff x="30162" y="4229779"/>
            <a:chExt cx="9006682" cy="2582183"/>
          </a:xfrm>
        </p:grpSpPr>
        <p:pic>
          <p:nvPicPr>
            <p:cNvPr id="28699" name="Picture 84" descr="151023-2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" y="4229779"/>
              <a:ext cx="3819525" cy="258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Picture 86" descr="151023-2-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229780"/>
              <a:ext cx="3855245" cy="257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Picture 88" descr="151023-2-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4229779"/>
              <a:ext cx="3855245" cy="257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4928F5-97DF-4A24-BB27-A055A88D0E2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5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49875"/>
              </p:ext>
            </p:extLst>
          </p:nvPr>
        </p:nvGraphicFramePr>
        <p:xfrm>
          <a:off x="104775" y="167181"/>
          <a:ext cx="8839200" cy="4633419"/>
        </p:xfrm>
        <a:graphic>
          <a:graphicData uri="http://schemas.openxmlformats.org/drawingml/2006/table">
            <a:tbl>
              <a:tblPr/>
              <a:tblGrid>
                <a:gridCol w="4267200"/>
                <a:gridCol w="4572000"/>
              </a:tblGrid>
              <a:tr h="70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работы Ассоциации учителей математики и физики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Васильева М.В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зав.каф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математических дисциплин,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к.п.н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6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Проекты ассоциации педагогов Московской области  «Учителя Подмосковья»  по развитию математического образования.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990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990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990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906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ru-RU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Кармаев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к.п.н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доцент начальник Центра стратегических разработок АСОУ,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исп. директор Ассоциации педагогов Московской области  «Учителя Подмосковья»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профильной компетентности педагога – одно из важнейших условий внедрения ФГОС ООО в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Мытищинском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  р.»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Виноградова Е.В.,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директора МБУ ДПО "УМЦ РО"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«Проблемы физико-математического образования в Московской области»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Фирсова А.В.,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начальника отдела мониторинга и статистики образования Центра качества образования АСОУ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716" name="Группа 1"/>
          <p:cNvGrpSpPr>
            <a:grpSpLocks/>
          </p:cNvGrpSpPr>
          <p:nvPr/>
        </p:nvGrpSpPr>
        <p:grpSpPr bwMode="auto">
          <a:xfrm>
            <a:off x="1066800" y="4953000"/>
            <a:ext cx="6646863" cy="1663700"/>
            <a:chOff x="1066800" y="5095290"/>
            <a:chExt cx="6647631" cy="1663787"/>
          </a:xfrm>
        </p:grpSpPr>
        <p:pic>
          <p:nvPicPr>
            <p:cNvPr id="29718" name="Picture 67" descr="IMG_6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8" t="-146" r="5807" b="43095"/>
            <a:stretch>
              <a:fillRect/>
            </a:stretch>
          </p:blipFill>
          <p:spPr bwMode="auto">
            <a:xfrm>
              <a:off x="4800600" y="5095290"/>
              <a:ext cx="2913831" cy="16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11" descr="151023-2-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" t="42867" r="40015" b="10158"/>
            <a:stretch>
              <a:fillRect/>
            </a:stretch>
          </p:blipFill>
          <p:spPr bwMode="auto">
            <a:xfrm>
              <a:off x="1066800" y="5095290"/>
              <a:ext cx="2913831" cy="16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B84123-6AD0-427D-8637-8E9D4CE22DE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447088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Секции: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Профессиональное становление учителя математики и физики 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для молодых педагогов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Повышение мотивации у школьников к изучению математики и физики.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Реализация требований стандарта при обучении математике и физике.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подготовка и профильное обучение.</a:t>
            </a:r>
          </a:p>
        </p:txBody>
      </p:sp>
      <p:pic>
        <p:nvPicPr>
          <p:cNvPr id="30723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720138" cy="8382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обучения математике и физике. Обобщение педагогического опыта».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22 октября 2015 года </a:t>
            </a:r>
          </a:p>
        </p:txBody>
      </p:sp>
      <p:sp>
        <p:nvSpPr>
          <p:cNvPr id="30726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539750" y="514350"/>
            <a:ext cx="828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072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5F4E8E-C9B6-4596-BA4D-F056D474DB5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 работе секций принимали участие: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38200"/>
            <a:ext cx="8839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Рычкова Галина Васильевна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лучший учитель предметник в номинации «математика» 2015 г.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МОУ Львовская СОШ № 4 Подольского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Абрезина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Ивановна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лучший учитель предметник в номинации «математика» 2014 г.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математики МБОУ Лицей № 1 Ступинского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Светлана Алексеевна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лучший учитель предметник в номинации «Физика» 2015 г.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физики МБОУ СОШ № 8 с УИОП Ступинского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Зубарева Ирина Ивановна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автор УМК по математике.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Бурмистрова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заведующая редакцией математики и информатики издательства «Просвещение»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математики и физики районов Московской области</a:t>
            </a:r>
          </a:p>
        </p:txBody>
      </p:sp>
      <p:sp>
        <p:nvSpPr>
          <p:cNvPr id="3175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5FCE85-AC80-4025-A710-530C0AD4186D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Региональный методический семинар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уроков математики и физики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свете концепции развития математического образования в России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30 ноября 2015 г.</a:t>
            </a:r>
            <a:r>
              <a:rPr lang="ru-RU" altLang="ru-RU" sz="2400" b="1" dirty="0" smtClean="0">
                <a:latin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г. Люберцы МО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ул. Южная, д. 20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МОУ Гимназия №20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им. Героя Советского Союза Н.Д. Дугина 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latin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</a:rPr>
            </a:br>
            <a:endParaRPr lang="ru-RU" altLang="ru-RU" sz="3200" b="1" dirty="0" smtClean="0">
              <a:latin typeface="Times New Roman" pitchFamily="18" charset="0"/>
            </a:endParaRPr>
          </a:p>
        </p:txBody>
      </p:sp>
      <p:pic>
        <p:nvPicPr>
          <p:cNvPr id="32771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539750" y="514350"/>
            <a:ext cx="828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277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13E881-C0AD-4BD4-86E8-9ED979EFFEE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математики и физики</a:t>
            </a:r>
            <a:r>
              <a:rPr lang="en-US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0574" r="3653" b="43037"/>
          <a:stretch>
            <a:fillRect/>
          </a:stretch>
        </p:blipFill>
        <p:spPr bwMode="auto">
          <a:xfrm>
            <a:off x="0" y="2362200"/>
            <a:ext cx="9144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D56B0B-0AC3-4709-BE67-D7D6082E0AD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3614738"/>
            <a:ext cx="8686800" cy="3276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окончанию семинара планируется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встреча 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Ассоциации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учителей математики и физики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родителями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школьников.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Обсуждаемые вопросы:</a:t>
            </a:r>
            <a:endParaRPr lang="ru-RU" altLang="ru-RU" sz="2400" dirty="0" smtClean="0">
              <a:latin typeface="Times New Roman" pitchFamily="18" charset="0"/>
            </a:endParaRPr>
          </a:p>
          <a:p>
            <a:pPr marL="711200" indent="-3476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itchFamily="18" charset="0"/>
              </a:rPr>
              <a:t>Современный учитель математики (физики)</a:t>
            </a:r>
          </a:p>
          <a:p>
            <a:pPr marL="711200" indent="-3476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itchFamily="18" charset="0"/>
              </a:rPr>
              <a:t>Современный УМК по математике (физике)</a:t>
            </a:r>
          </a:p>
          <a:p>
            <a:pPr marL="711200" indent="-3476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itchFamily="18" charset="0"/>
              </a:rPr>
              <a:t>Мероприятия Ассоциации учителей математики и физики для школьников в рамках реализации Концепции развития математического образования в РФ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4625" y="304800"/>
            <a:ext cx="85328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Секции: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3888" indent="-3619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становление учителя математики и физики» (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педагогов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23888" indent="-3619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у школьников к изучению математики и физики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3619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требований стандарта при обучении математике и физике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3619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 профильное обучение.</a:t>
            </a:r>
          </a:p>
        </p:txBody>
      </p:sp>
      <p:sp>
        <p:nvSpPr>
          <p:cNvPr id="33797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ноября 2015 Региональный семинар г. Люберцы МО</a:t>
            </a:r>
          </a:p>
        </p:txBody>
      </p:sp>
      <p:pic>
        <p:nvPicPr>
          <p:cNvPr id="33798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3BADA5-C136-4523-BDF8-D6CCBB324D3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675" y="3352800"/>
            <a:ext cx="9144000" cy="2476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Межрегиональный профессиональный конкурс творческих разработок</a:t>
            </a:r>
          </a:p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«Инновационные технологии</a:t>
            </a:r>
          </a:p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обучении математике»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344488" y="1600200"/>
            <a:ext cx="8288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образования Московской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4821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482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9D1BFD-AC78-41CF-80EE-C86D54D0749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966788"/>
            <a:ext cx="8229600" cy="86201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НОМИНАЦИИ КОНКУРСА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«Инновационные технологии при обучении математике»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663" y="1905000"/>
            <a:ext cx="63150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Урок математики в современной информационно-образовательной среде.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Интегрированный урок в современной информационно-образовательной среде.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Внеурочная деятельность по математике в современной информационно-образовательной среде.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Электронный образовательный ресурс к уроку математики.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 при обучении математике.</a:t>
            </a:r>
          </a:p>
        </p:txBody>
      </p:sp>
      <p:pic>
        <p:nvPicPr>
          <p:cNvPr id="35844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6" descr="konkyrs_inns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68538"/>
            <a:ext cx="2049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5848" name="Прямоугольник 8"/>
          <p:cNvSpPr>
            <a:spLocks noChangeArrowheads="1"/>
          </p:cNvSpPr>
          <p:nvPr/>
        </p:nvSpPr>
        <p:spPr bwMode="auto">
          <a:xfrm>
            <a:off x="444500" y="554038"/>
            <a:ext cx="828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84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CA113A-298C-4CA9-9AD3-C0E4BACADC0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55EF26-7D65-45D2-B059-361A4E0F310B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94968" y="152400"/>
            <a:ext cx="828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управления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математических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516" y="1143000"/>
            <a:ext cx="3667432" cy="500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Конфер с сент. 2013\37. + 17-18 нояб.15_Новосибирск\Выступления_Алексеева Е.Е._Новосибирск\публикации кафедры\иии0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799" y="1143000"/>
            <a:ext cx="3496671" cy="50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55EF26-7D65-45D2-B059-361A4E0F310B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94968" y="152400"/>
            <a:ext cx="828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управления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математических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</a:p>
        </p:txBody>
      </p:sp>
      <p:pic>
        <p:nvPicPr>
          <p:cNvPr id="1029" name="Picture 5" descr="D:\Конфер с сент. 2013\37. + 17-18 нояб.15_Новосибирск\Выступления_Алексеева Е.Е._Новосибирск\публикации кафедры\иии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0060" y="1199147"/>
            <a:ext cx="3538537" cy="51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онфер с сент. 2013\37. + 17-18 нояб.15_Новосибирск\Выступления_Алексеева Е.Е._Новосибирск\публикации кафедры\иии0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183105"/>
            <a:ext cx="3837263" cy="51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81000" y="964072"/>
            <a:ext cx="5638800" cy="566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НЕДЕЛЯ МАТЕМАТИКИ</a:t>
            </a:r>
          </a:p>
          <a:p>
            <a:pPr marL="0" indent="0">
              <a:buFontTx/>
              <a:buNone/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ФИЗИКИ</a:t>
            </a:r>
          </a:p>
          <a:p>
            <a:pPr marL="0" indent="0">
              <a:buFontTx/>
              <a:buNone/>
              <a:defRPr/>
            </a:pPr>
            <a:endParaRPr lang="ru-RU" altLang="ru-RU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6 по 10 апреля 2015 года Ассоциация учителей математики и физики Московской области провела предметную неделю  математики и физики.</a:t>
            </a:r>
          </a:p>
          <a:p>
            <a:pPr marL="0" indent="0">
              <a:buFontTx/>
              <a:buNone/>
              <a:defRPr/>
            </a:pPr>
            <a:endParaRPr lang="ru-RU" altLang="ru-RU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предметной недели прошли мероприятия, в том числе открытые уроки  учителей математики и физики на школьном и муниципальном уровнях.</a:t>
            </a:r>
          </a:p>
        </p:txBody>
      </p:sp>
      <p:sp>
        <p:nvSpPr>
          <p:cNvPr id="245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3D3ECD-582B-42AC-834D-EC4AC08DCF95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://trubetchino.ucoz.ru/_nw/2/145708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8"/>
          <a:stretch/>
        </p:blipFill>
        <p:spPr bwMode="auto">
          <a:xfrm>
            <a:off x="5696947" y="1752600"/>
            <a:ext cx="33861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3500" y="2057400"/>
            <a:ext cx="9144000" cy="243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на присуждение премии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Губернатора Московской области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«Лучший по профессии»</a:t>
            </a:r>
          </a:p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сфере образования</a:t>
            </a:r>
          </a:p>
        </p:txBody>
      </p:sp>
      <p:pic>
        <p:nvPicPr>
          <p:cNvPr id="36867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444500" y="554038"/>
            <a:ext cx="828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6871" name="Прямоугольник 8"/>
          <p:cNvSpPr>
            <a:spLocks noChangeArrowheads="1"/>
          </p:cNvSpPr>
          <p:nvPr/>
        </p:nvSpPr>
        <p:spPr bwMode="auto">
          <a:xfrm>
            <a:off x="539750" y="1076325"/>
            <a:ext cx="828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ГОУ ВПО «Московский государственный областной университет»</a:t>
            </a:r>
          </a:p>
        </p:txBody>
      </p:sp>
      <p:sp>
        <p:nvSpPr>
          <p:cNvPr id="3687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41EE6F-65D3-4657-9FAF-4FFF6C14D9B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ulti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37893" name="Прямоугольник 8"/>
          <p:cNvSpPr>
            <a:spLocks noChangeArrowheads="1"/>
          </p:cNvSpPr>
          <p:nvPr/>
        </p:nvSpPr>
        <p:spPr bwMode="auto">
          <a:xfrm>
            <a:off x="444500" y="554038"/>
            <a:ext cx="828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2200" y="2057400"/>
            <a:ext cx="6781800" cy="4376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Рычкова Галина Васильевна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i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лучший учитель предметник в номинации «математика» </a:t>
            </a:r>
            <a:r>
              <a:rPr lang="ru-RU" altLang="ru-RU" sz="2400" b="1" i="1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</a:t>
            </a:r>
            <a:r>
              <a:rPr lang="ru-RU" altLang="ru-RU" sz="2400" b="1" i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МОУ Львовская СОШ № 4 Подольского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4625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Абрезина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Ивановна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лучший учитель предметник в номинации «математика» </a:t>
            </a:r>
            <a:r>
              <a:rPr lang="ru-RU" altLang="ru-RU" sz="2400" b="1" i="1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</a:t>
            </a:r>
            <a:r>
              <a:rPr lang="ru-RU" altLang="ru-RU" sz="2400" b="1" i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4625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МБОУ Лицей № 1 Ступинского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895" name="Picture 2" descr="http://i-podmoskovie.ru/index.php?option=com_joomgallery&amp;view=image&amp;format=raw&amp;id=2186&amp;type=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r="14986"/>
          <a:stretch>
            <a:fillRect/>
          </a:stretch>
        </p:blipFill>
        <p:spPr bwMode="auto">
          <a:xfrm>
            <a:off x="228600" y="4475163"/>
            <a:ext cx="20716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57400"/>
            <a:ext cx="13652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Прямоугольник 8"/>
          <p:cNvSpPr>
            <a:spLocks noChangeArrowheads="1"/>
          </p:cNvSpPr>
          <p:nvPr/>
        </p:nvSpPr>
        <p:spPr bwMode="auto">
          <a:xfrm>
            <a:off x="539750" y="1076325"/>
            <a:ext cx="828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ГОУ ВПО «Московский государственный областной университет»</a:t>
            </a:r>
          </a:p>
        </p:txBody>
      </p:sp>
      <p:sp>
        <p:nvSpPr>
          <p:cNvPr id="378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442EE3-F9BD-4A03-AECC-8C829F771A7A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http://sch15himki.edumsko.ru/images/cms/thumbs/72011b8156c7bd392a656e924f7d1c740090a7bb/akad_220_auto_5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60438"/>
            <a:ext cx="5402263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 descr="UP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pic>
        <p:nvPicPr>
          <p:cNvPr id="38918" name="Picture 2" descr="http://www.academy-mo.ru/images/foto/main_show/1/150423-mat-2-22!!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0663"/>
            <a:ext cx="71231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Прямоугольник 10"/>
          <p:cNvSpPr>
            <a:spLocks noChangeArrowheads="1"/>
          </p:cNvSpPr>
          <p:nvPr/>
        </p:nvSpPr>
        <p:spPr bwMode="auto">
          <a:xfrm>
            <a:off x="539750" y="514350"/>
            <a:ext cx="828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630BE8-A3D9-4C5F-B9A4-C475F098C3C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pic>
        <p:nvPicPr>
          <p:cNvPr id="39939" name="Picture 2" descr="bukle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62000"/>
            <a:ext cx="844391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MultiPurp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2B15CA-2F48-4040-A4A6-103AA50ED76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pic>
        <p:nvPicPr>
          <p:cNvPr id="15363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228600" y="949325"/>
            <a:ext cx="8720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основания: </a:t>
            </a:r>
            <a:r>
              <a:rPr lang="ru-RU" altLang="ru-RU" sz="2400" b="1">
                <a:solidFill>
                  <a:srgbClr val="08121C"/>
                </a:solidFill>
                <a:latin typeface="Times New Roman" pitchFamily="18" charset="0"/>
                <a:cs typeface="Times New Roman" pitchFamily="18" charset="0"/>
              </a:rPr>
              <a:t>22 апреля 2013</a:t>
            </a:r>
            <a:endParaRPr lang="ru-RU" altLang="ru-RU" sz="2400">
              <a:solidFill>
                <a:srgbClr val="0812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8121C"/>
                </a:solidFill>
                <a:latin typeface="Times New Roman" pitchFamily="18" charset="0"/>
                <a:cs typeface="Times New Roman" pitchFamily="18" charset="0"/>
              </a:rPr>
              <a:t>(первое собрание с принятием решения о создании)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808163"/>
            <a:ext cx="8720138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Ассоциации (миссия):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физико-математического образования в Московской области, повышению его качества, доступности,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профессионального роста, активного обмена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 обсуждении стратегических задач математического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межпредметных связей математики с естественнонаучными и гуманитарными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достижений в области эффективных технологий математического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инноваций.</a:t>
            </a:r>
          </a:p>
        </p:txBody>
      </p:sp>
      <p:sp>
        <p:nvSpPr>
          <p:cNvPr id="1536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9038B2-2073-4BE5-9126-9EC0DA2B714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http://momos.ru/uploads/posts/2015-04/150424-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268788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pic>
        <p:nvPicPr>
          <p:cNvPr id="40964" name="Picture 7" descr="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MultiPurp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http://momos.ru/uploads/posts/2015-04/150421-1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/>
          <a:stretch>
            <a:fillRect/>
          </a:stretch>
        </p:blipFill>
        <p:spPr bwMode="auto">
          <a:xfrm>
            <a:off x="88900" y="1130300"/>
            <a:ext cx="41687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http://www.levkovo.ru/UserPhoto/15_m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971800"/>
            <a:ext cx="3200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http://bal-gym1.edumsko.ru/images/users-files/bal-gym1/Foto2015/Matematik/cam000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5"/>
          <a:stretch>
            <a:fillRect/>
          </a:stretch>
        </p:blipFill>
        <p:spPr bwMode="auto">
          <a:xfrm>
            <a:off x="4614863" y="4495800"/>
            <a:ext cx="4141787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" descr="https://img-fotki.yandex.ru/get/3310/83386065.15a/0_110dc0_5fba827e_or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57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561A4C-2737-4C67-B9F2-C0D28CD3FC8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pic>
        <p:nvPicPr>
          <p:cNvPr id="41987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sch3-kotel.edumsko.ru/images/users-files/sch3-kotel/folder_1/uroki_pobedi/0505/folder/folder/img_0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740150"/>
            <a:ext cx="38100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momos.ru/uploads/posts/2015-04/150421-1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787775"/>
            <a:ext cx="3770312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http://www.levkovo.ru/UserPhoto/IMG_0110_m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949325"/>
            <a:ext cx="38052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http://uo-el.edumsko.ru/images/users-files/uo-el/novosti_OO/risunok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0" b="28391"/>
          <a:stretch>
            <a:fillRect/>
          </a:stretch>
        </p:blipFill>
        <p:spPr bwMode="auto">
          <a:xfrm>
            <a:off x="755650" y="931863"/>
            <a:ext cx="383381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EDEEED-6D0C-46B3-A765-EDFCD178B95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55EF26-7D65-45D2-B059-361A4E0F310B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94968" y="152400"/>
            <a:ext cx="828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управления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математических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</a:p>
        </p:txBody>
      </p:sp>
      <p:pic>
        <p:nvPicPr>
          <p:cNvPr id="1030" name="Picture 6" descr="D:\Конфер с сент. 2013\37. + 17-18 нояб.15_Новосибирск\Выступления_Алексеева Е.Е._Новосибирск\публикации кафедры\иии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42" y="981409"/>
            <a:ext cx="2115358" cy="28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онфер с сент. 2013\37. + 17-18 нояб.15_Новосибирск\Выступления_Алексеева Е.Е._Новосибирск\публикации кафедры\иии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279" y="3229096"/>
            <a:ext cx="2057400" cy="2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онфер с сент. 2013\37. + 17-18 нояб.15_Новосибирск\Выступления_Алексеева Е.Е._Новосибирск\публикации кафедры\иии0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0735" y="981409"/>
            <a:ext cx="1990532" cy="28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онфер с сент. 2013\37. + 17-18 нояб.15_Новосибирск\Выступления_Алексеева Е.Е._Новосибирск\публикации кафедры\иии00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3200400"/>
            <a:ext cx="2056802" cy="2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онфер с сент. 2013\37. + 17-18 нояб.15_Новосибирск\Выступления_Алексеева Е.Е._Новосибирск\публикации кафедры\иии000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3632" y="981410"/>
            <a:ext cx="2062471" cy="28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онфер с сент. 2013\37. + 17-18 нояб.15_Новосибирск\Выступления_Алексеева Е.Е._Новосибирск\публикации кафедры\иии001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0" y="3200400"/>
            <a:ext cx="2167753" cy="28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Подзаголовок 2"/>
          <p:cNvSpPr>
            <a:spLocks/>
          </p:cNvSpPr>
          <p:nvPr/>
        </p:nvSpPr>
        <p:spPr bwMode="auto">
          <a:xfrm>
            <a:off x="1138989" y="22098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4301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55B0F4-6013-4FC0-9FE3-1E0E7C8E56D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52600" y="3429000"/>
            <a:ext cx="7034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АЛЕКСЕЕВА ЕЛЕНА ЕВГЕНЬЕВНА,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кафедры математических дисциплин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alekseeva.ok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2918" y="533400"/>
            <a:ext cx="8909050" cy="3276600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Васильева Марина Викторовна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., заведующий кафедрой </a:t>
            </a:r>
            <a:b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математических дисциплин </a:t>
            </a:r>
            <a:b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</a:p>
        </p:txBody>
      </p:sp>
      <p:sp>
        <p:nvSpPr>
          <p:cNvPr id="430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1000" y="3810000"/>
            <a:ext cx="83820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kaf.matematika@asou-mo.ru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  <a:hlinkClick r:id="rId3"/>
              </a:rPr>
              <a:t>ipk1@yandex.ru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8-968-821-91-04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55B0F4-6013-4FC0-9FE3-1E0E7C8E56DF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00" y="982663"/>
            <a:ext cx="8704263" cy="5630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физико-математического образования в средней школе и проблемы внедрения современных учебно-методических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 учебных достижений учащихся с использованием информационных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по математике, физике и компьютерной грамотности как средство развития исследовательской и познавательной  деятельности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молодых кадров, повышение профессионального уровня учителей и их статуса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информационно-коммуникационных технологий при подготовке выпускников средних общеобразовательных школ Московской области.</a:t>
            </a:r>
          </a:p>
        </p:txBody>
      </p:sp>
      <p:sp>
        <p:nvSpPr>
          <p:cNvPr id="16389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55EF26-7D65-45D2-B059-361A4E0F310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413" y="1295400"/>
            <a:ext cx="882332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113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образования Московской области «Академия социального управления»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образовательное учреждение высшего профессионального образования</a:t>
            </a:r>
          </a:p>
          <a:p>
            <a:pPr marL="900113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государственный областной университет»</a:t>
            </a:r>
          </a:p>
          <a:p>
            <a:pPr marL="900113" indent="-900113">
              <a:defRPr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>
              <a:defRPr/>
            </a:pPr>
            <a:r>
              <a:rPr lang="ru-RU" alt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образования Московской области «Университет «Дубна»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 по реализации: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3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00200"/>
            <a:ext cx="862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3" t="14667" b="18095"/>
          <a:stretch>
            <a:fillRect/>
          </a:stretch>
        </p:blipFill>
        <p:spPr bwMode="auto">
          <a:xfrm>
            <a:off x="228600" y="4572000"/>
            <a:ext cx="90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27363"/>
            <a:ext cx="7254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1741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E5676B-0CBA-4DA3-A35F-7E33C186B35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225" y="898525"/>
            <a:ext cx="8704263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ГОСУДАРСТВЕННЫЙ</a:t>
            </a:r>
          </a:p>
          <a:p>
            <a:pPr algn="ctr">
              <a:defRPr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ОБРАЗОВАТЕЛЬНЫЙ СТАНДАРТ</a:t>
            </a:r>
            <a:b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ОСНОВНОГО ОБЩЕГО ОБРАЗОВАНИЯ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СРЕДНЕГО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ОБЩЕГО ОБРАЗОВАНИЯ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КОНЦЕПЦИЯ РАЗВИТИЯ</a:t>
            </a:r>
          </a:p>
          <a:p>
            <a:pPr algn="ctr">
              <a:defRPr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МАТЕМАТИЧЕСКОГО ОБРАЗОВАНИЯ </a:t>
            </a:r>
            <a:b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РОССИЙСКОЙ ФЕДЕРАЦИИ 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ПРОФЕССИОНАЛЬНЫЙ СТАНДАРТ</a:t>
            </a:r>
            <a:r>
              <a:rPr lang="ru-RU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 </a:t>
            </a:r>
            <a: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(педагогическая деятельность в дошкольном, начальном общем, основном общем, среднем общем образовании) </a:t>
            </a:r>
            <a:r>
              <a:rPr lang="ru-RU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(воспитатель, учитель)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184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C03EC1-B873-4784-B749-382405E6BEB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338" y="1011238"/>
            <a:ext cx="87042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региональной модели педагогического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результативных практик, методик и технологий школьного физико-математического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внедрения профессиональных стандартов для учителей (преподавателей) математики и физики, ориентированных на новые образовательные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1946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274A31-3FCC-403B-AA33-A523AEF521D0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338" y="958850"/>
            <a:ext cx="87042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на базе лидерских практик школьного физико-математического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конкурсной основе реестра видео уроков и мастер-классов учителей математики и физики Московской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олимпиад и конкурсов по математике и физике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талантливой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летних и зимних физико-математических школ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талантливой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образовательных программ для обучения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Заголовок 1"/>
          <p:cNvSpPr>
            <a:spLocks/>
          </p:cNvSpPr>
          <p:nvPr/>
        </p:nvSpPr>
        <p:spPr bwMode="auto">
          <a:xfrm>
            <a:off x="228600" y="109538"/>
            <a:ext cx="87201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2048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.</a:t>
            </a:r>
            <a:fld id="{D360372D-E671-4A4E-A118-AFEC2DE35F36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UP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17475"/>
            <a:ext cx="9509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MultiPurp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901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35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91301"/>
              </p:ext>
            </p:extLst>
          </p:nvPr>
        </p:nvGraphicFramePr>
        <p:xfrm>
          <a:off x="88900" y="1143000"/>
          <a:ext cx="9055100" cy="5440364"/>
        </p:xfrm>
        <a:graphic>
          <a:graphicData uri="http://schemas.openxmlformats.org/drawingml/2006/table">
            <a:tbl>
              <a:tblPr/>
              <a:tblGrid>
                <a:gridCol w="1584643"/>
                <a:gridCol w="4225713"/>
                <a:gridCol w="1282806"/>
                <a:gridCol w="1961938"/>
              </a:tblGrid>
              <a:tr h="1310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требований ФГОС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нестандартных уроках математики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сентября 2015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Староватутинский пр., д.8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Инновационные технологии при обучении математики в условиях реализации ФГОС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октября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Староватутинский пр., д.8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Межрегиональный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Межрегиональный профессиональный конкурс творческих разработок «Инновационные технологии при обучении математике»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–2015 г. – февраль 2016 г.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ВО МО АСОУ, Староватутинский пр., д.8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 проблемы обучения математике и физике. Обобщение педагогического опыта 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октября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6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Мытищи МО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5" name="Заголовок 1"/>
          <p:cNvSpPr>
            <a:spLocks/>
          </p:cNvSpPr>
          <p:nvPr/>
        </p:nvSpPr>
        <p:spPr bwMode="auto">
          <a:xfrm>
            <a:off x="423863" y="109538"/>
            <a:ext cx="87201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Ассоциация учителей математики и физики  Московской области</a:t>
            </a:r>
          </a:p>
        </p:txBody>
      </p:sp>
      <p:sp>
        <p:nvSpPr>
          <p:cNvPr id="21536" name="Прямоугольник 1"/>
          <p:cNvSpPr>
            <a:spLocks noChangeArrowheads="1"/>
          </p:cNvSpPr>
          <p:nvPr/>
        </p:nvSpPr>
        <p:spPr bwMode="auto">
          <a:xfrm>
            <a:off x="423863" y="546100"/>
            <a:ext cx="828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altLang="ru-RU" sz="1800"/>
          </a:p>
        </p:txBody>
      </p:sp>
      <p:sp>
        <p:nvSpPr>
          <p:cNvPr id="2153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C422BB-DDED-43E7-949F-0BF370F7CC0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1610</Words>
  <Application>Microsoft Office PowerPoint</Application>
  <PresentationFormat>Экран (4:3)</PresentationFormat>
  <Paragraphs>292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«Актуальные проблемы обучения математике и физике. Обобщение педагогического опыта»  22 октября 2015 года </vt:lpstr>
      <vt:lpstr>Презентация PowerPoint</vt:lpstr>
      <vt:lpstr>Презентация PowerPoint</vt:lpstr>
      <vt:lpstr>Презентация PowerPoint</vt:lpstr>
      <vt:lpstr>«Актуальные проблемы обучения математике и физике. Обобщение педагогического опыта». 22 октября 2015 года </vt:lpstr>
      <vt:lpstr>в работе секций принимали участие:</vt:lpstr>
      <vt:lpstr> Региональный методический семинар  Построение уроков математики и физики в свете концепции развития математического образования в России  30 ноября 2015 г.   г. Люберцы МО ул. Южная, д. 20 МОУ Гимназия №20  им. Героя Советского Союза Н.Д. Дугина   </vt:lpstr>
      <vt:lpstr>Презентация PowerPoint</vt:lpstr>
      <vt:lpstr>Презентация PowerPoint</vt:lpstr>
      <vt:lpstr>НОМИНАЦИИ КОНКУРСА «Инновационные технологии при обучении математике»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Васильева Марина Викторовна  к.п.н., заведующий кафедрой  математических дисциплин  ГБОУ ВО МО «Академия социального управления»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Алексеева Е.Е.</dc:creator>
  <cp:lastModifiedBy>Алексеева Е.Е.</cp:lastModifiedBy>
  <cp:revision>53</cp:revision>
  <cp:lastPrinted>1601-01-01T00:00:00Z</cp:lastPrinted>
  <dcterms:created xsi:type="dcterms:W3CDTF">2015-11-11T07:08:25Z</dcterms:created>
  <dcterms:modified xsi:type="dcterms:W3CDTF">2015-11-18T02:18:46Z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